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6" r:id="rId4"/>
    <p:sldId id="279" r:id="rId5"/>
    <p:sldId id="262" r:id="rId6"/>
    <p:sldId id="261" r:id="rId7"/>
    <p:sldId id="283" r:id="rId8"/>
    <p:sldId id="284" r:id="rId9"/>
    <p:sldId id="265" r:id="rId10"/>
    <p:sldId id="292" r:id="rId11"/>
    <p:sldId id="287" r:id="rId12"/>
    <p:sldId id="290" r:id="rId13"/>
    <p:sldId id="291" r:id="rId14"/>
    <p:sldId id="293" r:id="rId15"/>
    <p:sldId id="288" r:id="rId16"/>
    <p:sldId id="276" r:id="rId17"/>
    <p:sldId id="277" r:id="rId18"/>
    <p:sldId id="258" r:id="rId19"/>
    <p:sldId id="285" r:id="rId20"/>
    <p:sldId id="266" r:id="rId21"/>
    <p:sldId id="259" r:id="rId22"/>
    <p:sldId id="281" r:id="rId23"/>
    <p:sldId id="282" r:id="rId24"/>
    <p:sldId id="264" r:id="rId25"/>
  </p:sldIdLst>
  <p:sldSz cx="18288000" cy="10287000"/>
  <p:notesSz cx="6858000" cy="9144000"/>
  <p:embeddedFontLs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DM Sans Italics" panose="020B0604020202020204" charset="0"/>
      <p:regular r:id="rId31"/>
    </p:embeddedFont>
    <p:embeddedFont>
      <p:font typeface="Now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7" y="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535D8A7F-4641-4932-82A7-74166CAA5782}" type="datetimeFigureOut">
              <a:rPr lang="ar-SA" smtClean="0"/>
              <a:t>25/09/1445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8C6802D-FD77-4EC2-9126-071315D6D034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8720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6802D-FD77-4EC2-9126-071315D6D034}" type="slidenum">
              <a:rPr lang="ar-SA" smtClean="0"/>
              <a:t>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2896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2.sv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24.svg"/><Relationship Id="rId1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1691593" y="1940761"/>
            <a:ext cx="1477280" cy="1477280"/>
          </a:xfrm>
          <a:custGeom>
            <a:avLst/>
            <a:gdLst/>
            <a:ahLst/>
            <a:cxnLst/>
            <a:rect l="l" t="t" r="r" b="b"/>
            <a:pathLst>
              <a:path w="1477280" h="1477280">
                <a:moveTo>
                  <a:pt x="0" y="0"/>
                </a:moveTo>
                <a:lnTo>
                  <a:pt x="1477280" y="0"/>
                </a:lnTo>
                <a:lnTo>
                  <a:pt x="1477280" y="1477280"/>
                </a:lnTo>
                <a:lnTo>
                  <a:pt x="0" y="1477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TextBox 8"/>
          <p:cNvSpPr txBox="1"/>
          <p:nvPr/>
        </p:nvSpPr>
        <p:spPr>
          <a:xfrm>
            <a:off x="1691593" y="4152844"/>
            <a:ext cx="9983966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31"/>
              </a:lnSpc>
            </a:pPr>
            <a:r>
              <a:rPr lang="en-US" sz="6000" dirty="0">
                <a:solidFill>
                  <a:srgbClr val="B100E8"/>
                </a:solidFill>
                <a:latin typeface="Now Bold"/>
              </a:rPr>
              <a:t>TESTING</a:t>
            </a:r>
            <a:r>
              <a:rPr lang="en-US" sz="5400" dirty="0">
                <a:solidFill>
                  <a:srgbClr val="B100E8"/>
                </a:solidFill>
                <a:latin typeface="Now Bold"/>
              </a:rPr>
              <a:t> </a:t>
            </a:r>
            <a:r>
              <a:rPr lang="en-US" sz="6000" dirty="0">
                <a:solidFill>
                  <a:srgbClr val="B100E8"/>
                </a:solidFill>
                <a:latin typeface="Now Bold"/>
              </a:rPr>
              <a:t>PROJECT</a:t>
            </a:r>
            <a:endParaRPr lang="en-US" sz="5400" dirty="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91593" y="3576593"/>
            <a:ext cx="11840695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6000" dirty="0">
                <a:solidFill>
                  <a:srgbClr val="048AFF"/>
                </a:solidFill>
                <a:latin typeface="Now Bold"/>
              </a:rPr>
              <a:t>MONDAY AUTOMATION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593" y="6716757"/>
            <a:ext cx="7827699" cy="43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Presented by: Mohammad Khayyo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2057400" y="1485900"/>
            <a:ext cx="102870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UI &amp; API Testing Strategies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2438400" y="2894714"/>
            <a:ext cx="12115799" cy="16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We employ Selenium Grid for UI testing to ensure cross-browser compatibility and </a:t>
            </a:r>
            <a:r>
              <a:rPr lang="en-US" sz="3058" dirty="0" err="1">
                <a:solidFill>
                  <a:srgbClr val="FFFFFF"/>
                </a:solidFill>
                <a:latin typeface="DM Sans"/>
              </a:rPr>
              <a:t>GraphQL</a:t>
            </a:r>
            <a:r>
              <a:rPr lang="en-US" sz="3058" dirty="0">
                <a:solidFill>
                  <a:srgbClr val="FFFFFF"/>
                </a:solidFill>
                <a:latin typeface="DM Sans"/>
              </a:rPr>
              <a:t> queries for backend API validation to maintain integrity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7433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4267200" y="3848100"/>
            <a:ext cx="8117425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Code </a:t>
            </a:r>
            <a:r>
              <a:rPr lang="en-US" sz="7200" dirty="0" err="1">
                <a:solidFill>
                  <a:srgbClr val="048AFF"/>
                </a:solidFill>
                <a:latin typeface="Now Bold"/>
              </a:rPr>
              <a:t>OverView</a:t>
            </a:r>
            <a:endParaRPr lang="en-US" sz="7200" dirty="0">
              <a:solidFill>
                <a:srgbClr val="048AFF"/>
              </a:solidFill>
              <a:latin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3761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152400" y="952500"/>
            <a:ext cx="4038599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Jira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315810-70BD-1DBC-D12F-8916265520D8}"/>
              </a:ext>
            </a:extLst>
          </p:cNvPr>
          <p:cNvSpPr txBox="1"/>
          <p:nvPr/>
        </p:nvSpPr>
        <p:spPr>
          <a:xfrm>
            <a:off x="1371600" y="2095500"/>
            <a:ext cx="12115799" cy="1121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Jira is a popular project management tool used for issue tracking, agile project management, and workflow management.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01EE3-CF56-24CE-DEB5-FA6668371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771900"/>
            <a:ext cx="14234125" cy="57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8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76200" y="723900"/>
            <a:ext cx="3733800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CI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2EF5A-94DD-DA42-8F3F-14CC19D661BF}"/>
              </a:ext>
            </a:extLst>
          </p:cNvPr>
          <p:cNvSpPr txBox="1"/>
          <p:nvPr/>
        </p:nvSpPr>
        <p:spPr>
          <a:xfrm>
            <a:off x="1039989" y="1665309"/>
            <a:ext cx="13895211" cy="16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Continuous Integration (CI) automates code merges, ensuring our software remains reliable and release-ready. Frequent integrations mean quick error detection and faster, more dependable delivery.</a:t>
            </a:r>
          </a:p>
        </p:txBody>
      </p:sp>
      <p:pic>
        <p:nvPicPr>
          <p:cNvPr id="17" name="Picture 8" descr="What is Jenkins. ⬤ Jenkins | by Md Shoaib | Medium">
            <a:extLst>
              <a:ext uri="{FF2B5EF4-FFF2-40B4-BE49-F238E27FC236}">
                <a16:creationId xmlns:a16="http://schemas.microsoft.com/office/drawing/2014/main" id="{335F7E92-D656-C6D2-8E86-3FD782B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76700"/>
            <a:ext cx="5968237" cy="47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nfiguring Manual Triggers In GitHub Actions With `workflow_dispatch` |  Build5Nines">
            <a:extLst>
              <a:ext uri="{FF2B5EF4-FFF2-40B4-BE49-F238E27FC236}">
                <a16:creationId xmlns:a16="http://schemas.microsoft.com/office/drawing/2014/main" id="{A6FBA2DE-BD4A-F8C7-5D8F-689F5D8B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21" y="4082815"/>
            <a:ext cx="8390925" cy="471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2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355601" y="478118"/>
            <a:ext cx="8000999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CI with Jenkins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904CC5B-DDAF-7477-D445-4C60CF08FBEE}"/>
              </a:ext>
            </a:extLst>
          </p:cNvPr>
          <p:cNvSpPr txBox="1"/>
          <p:nvPr/>
        </p:nvSpPr>
        <p:spPr>
          <a:xfrm>
            <a:off x="838200" y="1638300"/>
            <a:ext cx="13868400" cy="16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Our project employs Jenkins for Continuous Integration, automating tests to ensure our code is always ready for release. It's crucial for rapid issue resolution and maintaining software quality.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049BBA-C53E-AD7C-6527-8EAD6FDD1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573850"/>
            <a:ext cx="13098790" cy="63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GB"/>
              <a:t>slack integration</a:t>
            </a:r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914400" y="952500"/>
            <a:ext cx="3553106" cy="98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200" dirty="0">
                <a:solidFill>
                  <a:srgbClr val="048AFF"/>
                </a:solidFill>
                <a:latin typeface="Now Bold"/>
              </a:rPr>
              <a:t>Slack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4E93B-3A11-6D58-48F7-C82A3F59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92900"/>
            <a:ext cx="12954000" cy="3628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2A8DCB-8B3D-D7ED-2B23-48BAFE93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905500"/>
            <a:ext cx="12954000" cy="40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2074103" y="4379959"/>
            <a:ext cx="11370537" cy="138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QUESTIONS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Freeform 5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>
            <a:off x="5005377" y="6751755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10"/>
                </a:lnTo>
                <a:lnTo>
                  <a:pt x="0" y="603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5005377" y="5919646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09"/>
                </a:lnTo>
                <a:lnTo>
                  <a:pt x="0" y="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Freeform 8"/>
          <p:cNvSpPr/>
          <p:nvPr/>
        </p:nvSpPr>
        <p:spPr>
          <a:xfrm>
            <a:off x="4568491" y="1878533"/>
            <a:ext cx="1477280" cy="1477280"/>
          </a:xfrm>
          <a:custGeom>
            <a:avLst/>
            <a:gdLst/>
            <a:ahLst/>
            <a:cxnLst/>
            <a:rect l="l" t="t" r="r" b="b"/>
            <a:pathLst>
              <a:path w="1477280" h="1477280">
                <a:moveTo>
                  <a:pt x="0" y="0"/>
                </a:moveTo>
                <a:lnTo>
                  <a:pt x="1477281" y="0"/>
                </a:lnTo>
                <a:lnTo>
                  <a:pt x="1477281" y="1477280"/>
                </a:lnTo>
                <a:lnTo>
                  <a:pt x="0" y="1477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9" name="Freeform 9"/>
          <p:cNvSpPr/>
          <p:nvPr/>
        </p:nvSpPr>
        <p:spPr>
          <a:xfrm>
            <a:off x="5005377" y="7583865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09"/>
                </a:lnTo>
                <a:lnTo>
                  <a:pt x="0" y="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0" name="TextBox 10"/>
          <p:cNvSpPr txBox="1"/>
          <p:nvPr/>
        </p:nvSpPr>
        <p:spPr>
          <a:xfrm>
            <a:off x="4141139" y="4749861"/>
            <a:ext cx="6437528" cy="4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4634" y="3441538"/>
            <a:ext cx="11370537" cy="137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5061690" y="7640178"/>
            <a:ext cx="490882" cy="490882"/>
          </a:xfrm>
          <a:custGeom>
            <a:avLst/>
            <a:gdLst/>
            <a:ahLst/>
            <a:cxnLst/>
            <a:rect l="l" t="t" r="r" b="b"/>
            <a:pathLst>
              <a:path w="490882" h="490882">
                <a:moveTo>
                  <a:pt x="0" y="0"/>
                </a:moveTo>
                <a:lnTo>
                  <a:pt x="490883" y="0"/>
                </a:lnTo>
                <a:lnTo>
                  <a:pt x="490883" y="490883"/>
                </a:lnTo>
                <a:lnTo>
                  <a:pt x="0" y="490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3" name="TextBox 13"/>
          <p:cNvSpPr txBox="1"/>
          <p:nvPr/>
        </p:nvSpPr>
        <p:spPr>
          <a:xfrm>
            <a:off x="5771016" y="6021463"/>
            <a:ext cx="522138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AEB"/>
                </a:solidFill>
                <a:latin typeface="DM Sans Italics"/>
              </a:rPr>
              <a:t>+972-58-687-6306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1016" y="6853572"/>
            <a:ext cx="522138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AEB"/>
                </a:solidFill>
                <a:latin typeface="DM Sans Italics"/>
              </a:rPr>
              <a:t>mohammadkhayyo@gmail.com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71016" y="7707043"/>
            <a:ext cx="7274155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FFAEB"/>
                </a:solidFill>
                <a:latin typeface="DM Sans Italics"/>
              </a:rPr>
              <a:t>github.com/MohammadKhayyo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3" name="Group 3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ar-S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91559"/>
            <a:ext cx="7048500" cy="1313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79"/>
              </a:lnSpc>
            </a:pPr>
            <a:r>
              <a:rPr lang="en-US" sz="5400" dirty="0">
                <a:solidFill>
                  <a:srgbClr val="048AFF"/>
                </a:solidFill>
                <a:latin typeface="Now Bold"/>
              </a:rPr>
              <a:t>Table Of Content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2228358"/>
            <a:ext cx="7620000" cy="5520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Introduction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Project Goals and Objectives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About Monday.com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Automation Project Overview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UI &amp; API Testing Strategies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Technology Stack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Challenges and Solutions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Integration with CI/CD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Q&amp;A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1455DC96-C69A-9F72-E133-73CA7A2C3BC4}"/>
              </a:ext>
            </a:extLst>
          </p:cNvPr>
          <p:cNvSpPr/>
          <p:nvPr/>
        </p:nvSpPr>
        <p:spPr>
          <a:xfrm rot="2223819">
            <a:off x="9106647" y="4732657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493175" y="933450"/>
            <a:ext cx="6517225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Negative tests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947079" y="2511787"/>
            <a:ext cx="13393533" cy="54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Searching for a task that does not exist in the task table.</a:t>
            </a:r>
          </a:p>
        </p:txBody>
      </p:sp>
    </p:spTree>
    <p:extLst>
      <p:ext uri="{BB962C8B-B14F-4D97-AF65-F5344CB8AC3E}">
        <p14:creationId xmlns:p14="http://schemas.microsoft.com/office/powerpoint/2010/main" val="37245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4" name="Group 4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Freeform 8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9" name="TextBox 9"/>
          <p:cNvSpPr txBox="1"/>
          <p:nvPr/>
        </p:nvSpPr>
        <p:spPr>
          <a:xfrm>
            <a:off x="3115104" y="1585374"/>
            <a:ext cx="5189556" cy="88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About 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95600" y="3014258"/>
            <a:ext cx="6157357" cy="50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23-year-old from Jerusalem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DM Sans"/>
            </a:endParaRP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Graduated in Software engineering from the Azrieli College of Engineering Jerusalem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DM Sans"/>
            </a:endParaRP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Enjoys hobbies such as traveling, and coding.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DM Sans"/>
            </a:endParaRP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Enthusiastic about expanding knowledge and thriving in the field of automation.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493175" y="933450"/>
            <a:ext cx="7232291" cy="90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Non functional test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1028700" y="2808369"/>
            <a:ext cx="13393533" cy="222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>
                <a:solidFill>
                  <a:srgbClr val="FFFFFF"/>
                </a:solidFill>
                <a:latin typeface="DM Sans"/>
              </a:rPr>
              <a:t>Capability test:</a:t>
            </a:r>
          </a:p>
          <a:p>
            <a:pPr>
              <a:lnSpc>
                <a:spcPts val="4465"/>
              </a:lnSpc>
            </a:pPr>
            <a:r>
              <a:rPr lang="en-US" sz="3058">
                <a:solidFill>
                  <a:srgbClr val="FFFFFF"/>
                </a:solidFill>
                <a:latin typeface="DM Sans"/>
              </a:rPr>
              <a:t>            Running on different browsers using Selenium Grid.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>
                <a:solidFill>
                  <a:srgbClr val="FFFFFF"/>
                </a:solidFill>
                <a:latin typeface="DM Sans"/>
              </a:rPr>
              <a:t>Performance test:</a:t>
            </a:r>
          </a:p>
          <a:p>
            <a:pPr>
              <a:lnSpc>
                <a:spcPts val="4465"/>
              </a:lnSpc>
            </a:pPr>
            <a:r>
              <a:rPr lang="en-US" sz="3058">
                <a:solidFill>
                  <a:srgbClr val="FFFFFF"/>
                </a:solidFill>
                <a:latin typeface="DM Sans"/>
              </a:rPr>
              <a:t>            Test how the system behaves under API request load.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4" name="Group 4"/>
          <p:cNvGrpSpPr/>
          <p:nvPr/>
        </p:nvGrpSpPr>
        <p:grpSpPr>
          <a:xfrm>
            <a:off x="5971740" y="1028700"/>
            <a:ext cx="8270379" cy="7731906"/>
            <a:chOff x="0" y="0"/>
            <a:chExt cx="2178207" cy="20363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8207" cy="2036387"/>
            </a:xfrm>
            <a:custGeom>
              <a:avLst/>
              <a:gdLst/>
              <a:ahLst/>
              <a:cxnLst/>
              <a:rect l="l" t="t" r="r" b="b"/>
              <a:pathLst>
                <a:path w="2178207" h="2036387">
                  <a:moveTo>
                    <a:pt x="0" y="0"/>
                  </a:moveTo>
                  <a:lnTo>
                    <a:pt x="2178207" y="0"/>
                  </a:lnTo>
                  <a:lnTo>
                    <a:pt x="2178207" y="2036387"/>
                  </a:lnTo>
                  <a:lnTo>
                    <a:pt x="0" y="20363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178207" cy="2045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TextBox 8"/>
          <p:cNvSpPr txBox="1"/>
          <p:nvPr/>
        </p:nvSpPr>
        <p:spPr>
          <a:xfrm>
            <a:off x="7101887" y="2735524"/>
            <a:ext cx="6344730" cy="548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6516" lvl="1" indent="-438258">
              <a:lnSpc>
                <a:spcPts val="6333"/>
              </a:lnSpc>
              <a:buFont typeface="Arial"/>
              <a:buChar char="•"/>
            </a:pPr>
            <a:r>
              <a:rPr lang="en-US" sz="4059">
                <a:solidFill>
                  <a:srgbClr val="FFFAEB"/>
                </a:solidFill>
                <a:latin typeface="DM Sans Italics"/>
              </a:rPr>
              <a:t>SELENUIM GRID</a:t>
            </a:r>
          </a:p>
          <a:p>
            <a:pPr marL="876516" lvl="1" indent="-438258">
              <a:lnSpc>
                <a:spcPts val="6333"/>
              </a:lnSpc>
              <a:buFont typeface="Arial"/>
              <a:buChar char="•"/>
            </a:pPr>
            <a:r>
              <a:rPr lang="en-US" sz="4059">
                <a:solidFill>
                  <a:srgbClr val="FFFAEB"/>
                </a:solidFill>
                <a:latin typeface="DM Sans Italics"/>
              </a:rPr>
              <a:t>POSTMAN</a:t>
            </a:r>
          </a:p>
          <a:p>
            <a:pPr marL="876516" lvl="1" indent="-438258">
              <a:lnSpc>
                <a:spcPts val="6333"/>
              </a:lnSpc>
              <a:buFont typeface="Arial"/>
              <a:buChar char="•"/>
            </a:pPr>
            <a:r>
              <a:rPr lang="en-US" sz="4059">
                <a:solidFill>
                  <a:srgbClr val="FFFAEB"/>
                </a:solidFill>
                <a:latin typeface="DM Sans Italics"/>
              </a:rPr>
              <a:t>JIRA</a:t>
            </a:r>
          </a:p>
          <a:p>
            <a:pPr marL="876516" lvl="1" indent="-438258">
              <a:lnSpc>
                <a:spcPts val="6333"/>
              </a:lnSpc>
              <a:buFont typeface="Arial"/>
              <a:buChar char="•"/>
            </a:pPr>
            <a:r>
              <a:rPr lang="en-US" sz="4059">
                <a:solidFill>
                  <a:srgbClr val="FFFAEB"/>
                </a:solidFill>
                <a:latin typeface="DM Sans Italics"/>
              </a:rPr>
              <a:t>JENKINS</a:t>
            </a:r>
          </a:p>
          <a:p>
            <a:pPr marL="876516" lvl="1" indent="-438258">
              <a:lnSpc>
                <a:spcPts val="6333"/>
              </a:lnSpc>
              <a:buFont typeface="Arial"/>
              <a:buChar char="•"/>
            </a:pPr>
            <a:r>
              <a:rPr lang="en-US" sz="4059">
                <a:solidFill>
                  <a:srgbClr val="FFFAEB"/>
                </a:solidFill>
                <a:latin typeface="DM Sans Italics"/>
              </a:rPr>
              <a:t>TESTRAIL</a:t>
            </a:r>
          </a:p>
          <a:p>
            <a:pPr marL="876516" lvl="1" indent="-438258">
              <a:lnSpc>
                <a:spcPts val="6333"/>
              </a:lnSpc>
              <a:buFont typeface="Arial"/>
              <a:buChar char="•"/>
            </a:pPr>
            <a:r>
              <a:rPr lang="en-US" sz="4059">
                <a:solidFill>
                  <a:srgbClr val="FFFAEB"/>
                </a:solidFill>
                <a:latin typeface="DM Sans Italics"/>
              </a:rPr>
              <a:t>GITHUB</a:t>
            </a:r>
          </a:p>
          <a:p>
            <a:pPr marL="876516" lvl="1" indent="-438258" algn="l">
              <a:lnSpc>
                <a:spcPts val="6333"/>
              </a:lnSpc>
              <a:buFont typeface="Arial"/>
              <a:buChar char="•"/>
            </a:pPr>
            <a:r>
              <a:rPr lang="en-US" sz="4059">
                <a:solidFill>
                  <a:srgbClr val="FFFAEB"/>
                </a:solidFill>
                <a:latin typeface="DM Sans Italics"/>
              </a:rPr>
              <a:t>SLACK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1887" y="1294403"/>
            <a:ext cx="6344730" cy="101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2"/>
              </a:lnSpc>
            </a:pPr>
            <a:r>
              <a:rPr lang="en-US" sz="6023" spc="409">
                <a:solidFill>
                  <a:srgbClr val="048AFF"/>
                </a:solidFill>
                <a:latin typeface="Now Bold"/>
              </a:rPr>
              <a:t>TOOLS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ar-S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5971740" y="2592649"/>
            <a:ext cx="8270379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2878546" y="3596887"/>
            <a:ext cx="2878546" cy="287854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r="-25031"/>
              </a:stretch>
            </a:blipFill>
          </p:spPr>
          <p:txBody>
            <a:bodyPr/>
            <a:lstStyle/>
            <a:p>
              <a:endParaRPr lang="ar-S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14" name="Freeform 14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4" name="Freeform 34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A9F5DFA3-A704-7FFB-2BF5-F6DC64CB92C2}"/>
              </a:ext>
            </a:extLst>
          </p:cNvPr>
          <p:cNvSpPr txBox="1"/>
          <p:nvPr/>
        </p:nvSpPr>
        <p:spPr>
          <a:xfrm>
            <a:off x="5420341" y="2781300"/>
            <a:ext cx="7620000" cy="6136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Introduction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Monday API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Project Goals and Objectives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About Monday.com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Automation Project Overview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UI &amp; API Testing Strategies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Technology Stack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Challenges and Solutions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Integration with CI/CD</a:t>
            </a:r>
          </a:p>
          <a:p>
            <a:pPr marL="514350" indent="-514350">
              <a:lnSpc>
                <a:spcPts val="4795"/>
              </a:lnSpc>
              <a:buAutoNum type="arabicPeriod"/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Q&amp;A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5F5B51D7-13EE-7B4D-5B19-9862925F6EFD}"/>
              </a:ext>
            </a:extLst>
          </p:cNvPr>
          <p:cNvSpPr txBox="1"/>
          <p:nvPr/>
        </p:nvSpPr>
        <p:spPr>
          <a:xfrm>
            <a:off x="5223745" y="876300"/>
            <a:ext cx="7048500" cy="1313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79"/>
              </a:lnSpc>
            </a:pPr>
            <a:r>
              <a:rPr lang="en-US" sz="5400" dirty="0">
                <a:solidFill>
                  <a:srgbClr val="048AFF"/>
                </a:solidFill>
                <a:latin typeface="Now Bold"/>
              </a:rPr>
              <a:t>Table Of Content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493175" y="529603"/>
            <a:ext cx="10173572" cy="91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What is the Monday API?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923" y="4796079"/>
            <a:ext cx="17812154" cy="298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3"/>
              </a:lnSpc>
            </a:pPr>
            <a:r>
              <a:rPr lang="en-US" sz="2331" dirty="0">
                <a:solidFill>
                  <a:srgbClr val="FFFFFF"/>
                </a:solidFill>
                <a:latin typeface="DM Sans"/>
              </a:rPr>
              <a:t>{'</a:t>
            </a:r>
            <a:r>
              <a:rPr lang="en-US" sz="2331" dirty="0" err="1">
                <a:solidFill>
                  <a:srgbClr val="FFFFFF"/>
                </a:solidFill>
                <a:latin typeface="DM Sans"/>
              </a:rPr>
              <a:t>error_code</a:t>
            </a:r>
            <a:r>
              <a:rPr lang="en-US" sz="2331" dirty="0">
                <a:solidFill>
                  <a:srgbClr val="FFFFFF"/>
                </a:solidFill>
                <a:latin typeface="DM Sans"/>
              </a:rPr>
              <a:t>': '</a:t>
            </a:r>
            <a:r>
              <a:rPr lang="en-US" sz="2331" dirty="0" err="1">
                <a:solidFill>
                  <a:srgbClr val="FFFFFF"/>
                </a:solidFill>
                <a:latin typeface="DM Sans"/>
              </a:rPr>
              <a:t>ComplexityException</a:t>
            </a:r>
            <a:r>
              <a:rPr lang="en-US" sz="2331" dirty="0">
                <a:solidFill>
                  <a:srgbClr val="FFFFFF"/>
                </a:solidFill>
                <a:latin typeface="DM Sans"/>
              </a:rPr>
              <a:t>',</a:t>
            </a:r>
          </a:p>
          <a:p>
            <a:pPr>
              <a:lnSpc>
                <a:spcPts val="3403"/>
              </a:lnSpc>
            </a:pPr>
            <a:r>
              <a:rPr lang="en-US" sz="2331" dirty="0">
                <a:solidFill>
                  <a:srgbClr val="FFFFFF"/>
                </a:solidFill>
                <a:latin typeface="DM Sans"/>
              </a:rPr>
              <a:t> '</a:t>
            </a:r>
            <a:r>
              <a:rPr lang="en-US" sz="2331" dirty="0" err="1">
                <a:solidFill>
                  <a:srgbClr val="FFFFFF"/>
                </a:solidFill>
                <a:latin typeface="DM Sans"/>
              </a:rPr>
              <a:t>status_code</a:t>
            </a:r>
            <a:r>
              <a:rPr lang="en-US" sz="2331" dirty="0">
                <a:solidFill>
                  <a:srgbClr val="FFFFFF"/>
                </a:solidFill>
                <a:latin typeface="DM Sans"/>
              </a:rPr>
              <a:t>': 429,</a:t>
            </a:r>
          </a:p>
          <a:p>
            <a:pPr>
              <a:lnSpc>
                <a:spcPts val="3403"/>
              </a:lnSpc>
            </a:pPr>
            <a:r>
              <a:rPr lang="en-US" sz="2331" dirty="0">
                <a:solidFill>
                  <a:srgbClr val="FFFFFF"/>
                </a:solidFill>
                <a:latin typeface="DM Sans"/>
              </a:rPr>
              <a:t> '</a:t>
            </a:r>
            <a:r>
              <a:rPr lang="en-US" sz="2331" dirty="0" err="1">
                <a:solidFill>
                  <a:srgbClr val="FFFFFF"/>
                </a:solidFill>
                <a:latin typeface="DM Sans"/>
              </a:rPr>
              <a:t>error_message</a:t>
            </a:r>
            <a:r>
              <a:rPr lang="en-US" sz="2331" dirty="0">
                <a:solidFill>
                  <a:srgbClr val="FFFFFF"/>
                </a:solidFill>
                <a:latin typeface="DM Sans"/>
              </a:rPr>
              <a:t>': 'Complexity budget exhausted, query cost 300001 budget remaining 9634 out of 1000000 reset in 49 seconds',</a:t>
            </a:r>
          </a:p>
          <a:p>
            <a:pPr>
              <a:lnSpc>
                <a:spcPts val="3403"/>
              </a:lnSpc>
            </a:pPr>
            <a:r>
              <a:rPr lang="en-US" sz="2331" dirty="0">
                <a:solidFill>
                  <a:srgbClr val="FFFFFF"/>
                </a:solidFill>
                <a:latin typeface="DM Sans"/>
              </a:rPr>
              <a:t> '</a:t>
            </a:r>
            <a:r>
              <a:rPr lang="en-US" sz="2331" dirty="0" err="1">
                <a:solidFill>
                  <a:srgbClr val="FFFFFF"/>
                </a:solidFill>
                <a:latin typeface="DM Sans"/>
              </a:rPr>
              <a:t>error_data</a:t>
            </a:r>
            <a:r>
              <a:rPr lang="en-US" sz="2331" dirty="0">
                <a:solidFill>
                  <a:srgbClr val="FFFFFF"/>
                </a:solidFill>
                <a:latin typeface="DM Sans"/>
              </a:rPr>
              <a:t>': {},</a:t>
            </a:r>
          </a:p>
          <a:p>
            <a:pPr>
              <a:lnSpc>
                <a:spcPts val="3403"/>
              </a:lnSpc>
            </a:pPr>
            <a:r>
              <a:rPr lang="en-US" sz="2331" dirty="0">
                <a:solidFill>
                  <a:srgbClr val="FFFFFF"/>
                </a:solidFill>
                <a:latin typeface="DM Sans"/>
              </a:rPr>
              <a:t> 'errors': ['Complexity budget exhausted, query cost 300001 budget remaining 9634 out of 1000000 reset in 49 seconds'],</a:t>
            </a:r>
          </a:p>
          <a:p>
            <a:pPr>
              <a:lnSpc>
                <a:spcPts val="3403"/>
              </a:lnSpc>
            </a:pPr>
            <a:r>
              <a:rPr lang="en-US" sz="2331" dirty="0">
                <a:solidFill>
                  <a:srgbClr val="FFFFFF"/>
                </a:solidFill>
                <a:latin typeface="DM Sans"/>
              </a:rPr>
              <a:t> '</a:t>
            </a:r>
            <a:r>
              <a:rPr lang="en-US" sz="2331" dirty="0" err="1">
                <a:solidFill>
                  <a:srgbClr val="FFFFFF"/>
                </a:solidFill>
                <a:latin typeface="DM Sans"/>
              </a:rPr>
              <a:t>account_id</a:t>
            </a:r>
            <a:r>
              <a:rPr lang="en-US" sz="2331" dirty="0">
                <a:solidFill>
                  <a:srgbClr val="FFFFFF"/>
                </a:solidFill>
                <a:latin typeface="DM Sans"/>
              </a:rPr>
              <a:t>': 22122801}</a:t>
            </a:r>
          </a:p>
        </p:txBody>
      </p:sp>
    </p:spTree>
    <p:extLst>
      <p:ext uri="{BB962C8B-B14F-4D97-AF65-F5344CB8AC3E}">
        <p14:creationId xmlns:p14="http://schemas.microsoft.com/office/powerpoint/2010/main" val="308801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533400" y="571500"/>
            <a:ext cx="2972655" cy="90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Bugs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1634819"/>
            <a:ext cx="13393533" cy="109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Failed to retrieve the deleted epic using the UNDO button (UI test).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Incorrect status returned for group deletion (API test).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B6F2D7F2-6FF3-BA0F-C3C0-42D54689BF60}"/>
              </a:ext>
            </a:extLst>
          </p:cNvPr>
          <p:cNvSpPr txBox="1"/>
          <p:nvPr/>
        </p:nvSpPr>
        <p:spPr>
          <a:xfrm>
            <a:off x="761999" y="3123635"/>
            <a:ext cx="13393533" cy="58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Bug Report 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F1024A-F7B2-9CF4-7A44-47D3217F3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4077838"/>
            <a:ext cx="11811000" cy="56686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grpSp>
        <p:nvGrpSpPr>
          <p:cNvPr id="3" name="Group 3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ar-S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04452" y="1456982"/>
            <a:ext cx="9730012" cy="120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11"/>
              </a:lnSpc>
            </a:pPr>
            <a:r>
              <a:rPr lang="en-US" sz="7058">
                <a:solidFill>
                  <a:srgbClr val="048AFF"/>
                </a:solidFill>
                <a:latin typeface="Now Bold"/>
              </a:rPr>
              <a:t>Table Of Content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287441"/>
            <a:ext cx="5937647" cy="117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1. Introduction to Monday </a:t>
            </a:r>
          </a:p>
          <a:p>
            <a:pPr>
              <a:lnSpc>
                <a:spcPts val="4795"/>
              </a:lnSpc>
            </a:pPr>
            <a:r>
              <a:rPr lang="en-US" sz="3500" dirty="0">
                <a:solidFill>
                  <a:srgbClr val="B100E8"/>
                </a:solidFill>
                <a:latin typeface="Now Bold"/>
              </a:rPr>
              <a:t>    UI,AI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69458" y="4287441"/>
            <a:ext cx="9275851" cy="116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3400">
                <a:solidFill>
                  <a:srgbClr val="B100E8"/>
                </a:solidFill>
                <a:latin typeface="Now Bold"/>
              </a:rPr>
              <a:t>2. What was done in the project ! </a:t>
            </a:r>
          </a:p>
          <a:p>
            <a:pPr>
              <a:lnSpc>
                <a:spcPts val="4658"/>
              </a:lnSpc>
            </a:pPr>
            <a:r>
              <a:rPr lang="en-US" sz="3400">
                <a:solidFill>
                  <a:srgbClr val="B100E8"/>
                </a:solidFill>
                <a:latin typeface="Now Bold"/>
              </a:rPr>
              <a:t>      STP, STD, TestRail, Bug Report, etc 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51086"/>
            <a:ext cx="4085332" cy="5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5"/>
              </a:lnSpc>
            </a:pPr>
            <a:r>
              <a:rPr lang="en-US" sz="3500">
                <a:solidFill>
                  <a:srgbClr val="B100E8"/>
                </a:solidFill>
                <a:latin typeface="Now Bold"/>
              </a:rPr>
              <a:t>3. Code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9458" y="7534195"/>
            <a:ext cx="9275851" cy="56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3400">
                <a:solidFill>
                  <a:srgbClr val="B100E8"/>
                </a:solidFill>
                <a:latin typeface="Now Bold"/>
              </a:rPr>
              <a:t>4. Cl Build simulation using Jenkines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2438411" y="-567690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346626" y="831786"/>
            <a:ext cx="11745159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GB" sz="5343" dirty="0">
                <a:solidFill>
                  <a:srgbClr val="048AFF"/>
                </a:solidFill>
                <a:latin typeface="Now Bold"/>
              </a:rPr>
              <a:t>Introduction to Monday</a:t>
            </a:r>
            <a:r>
              <a:rPr lang="he-IL" sz="5343" dirty="0">
                <a:solidFill>
                  <a:srgbClr val="048AFF"/>
                </a:solidFill>
                <a:latin typeface="Now Bold"/>
              </a:rPr>
              <a:t> </a:t>
            </a:r>
            <a:endParaRPr lang="en-GB" sz="5343" dirty="0">
              <a:solidFill>
                <a:srgbClr val="048AFF"/>
              </a:solidFill>
              <a:latin typeface="N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86000" y="2175091"/>
            <a:ext cx="8534400" cy="774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145" dirty="0">
                <a:solidFill>
                  <a:srgbClr val="FFFFFF"/>
                </a:solidFill>
                <a:latin typeface="DM Sans"/>
              </a:rPr>
              <a:t>A versatile Work OS that enables teams to manage projects and workflows with ease and efficiency.</a:t>
            </a:r>
          </a:p>
        </p:txBody>
      </p:sp>
      <p:pic>
        <p:nvPicPr>
          <p:cNvPr id="2050" name="Picture 2" descr="Product Management Software by monday.com.">
            <a:extLst>
              <a:ext uri="{FF2B5EF4-FFF2-40B4-BE49-F238E27FC236}">
                <a16:creationId xmlns:a16="http://schemas.microsoft.com/office/drawing/2014/main" id="{F7846498-C5C0-8BCA-C699-CF990B86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59" y="2709616"/>
            <a:ext cx="8415337" cy="757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5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493175" y="529603"/>
            <a:ext cx="10173572" cy="91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What is the Monday API?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2095500"/>
            <a:ext cx="11954077" cy="1720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3"/>
              </a:lnSpc>
            </a:pPr>
            <a:r>
              <a:rPr lang="en-US" sz="2331" dirty="0">
                <a:solidFill>
                  <a:srgbClr val="FFFFFF"/>
                </a:solidFill>
                <a:latin typeface="DM Sans"/>
              </a:rPr>
              <a:t>The Monday API leverages </a:t>
            </a:r>
            <a:r>
              <a:rPr lang="en-US" sz="2331" dirty="0" err="1">
                <a:solidFill>
                  <a:srgbClr val="FFFFFF"/>
                </a:solidFill>
                <a:latin typeface="DM Sans"/>
              </a:rPr>
              <a:t>GraphQL</a:t>
            </a:r>
            <a:r>
              <a:rPr lang="en-US" sz="2331" dirty="0">
                <a:solidFill>
                  <a:srgbClr val="FFFFFF"/>
                </a:solidFill>
                <a:latin typeface="DM Sans"/>
              </a:rPr>
              <a:t> to provide developers with a robust and streamlined interface for interacting with Monday.com. This API facilitates precise data queries, updates, and real-time notifications, optimizing workflows and bolstering integrations for enhanced productivity.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851C4-AA9D-49D6-5555-A9DFA8C6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2816"/>
            <a:ext cx="13335000" cy="53011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1285041" y="1648408"/>
            <a:ext cx="1305759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STP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33646"/>
            <a:ext cx="11409710" cy="115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145">
                <a:solidFill>
                  <a:srgbClr val="FFFFFF"/>
                </a:solidFill>
                <a:latin typeface="DM Sans"/>
              </a:rPr>
              <a:t>Software Test Plan: An overarching guide detailing the testing strategy, timeline, and resources.</a:t>
            </a:r>
          </a:p>
          <a:p>
            <a:pPr algn="ctr">
              <a:lnSpc>
                <a:spcPts val="3132"/>
              </a:lnSpc>
            </a:pPr>
            <a:endParaRPr lang="en-US" sz="2145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5041" y="6205154"/>
            <a:ext cx="11153370" cy="115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145" dirty="0">
                <a:solidFill>
                  <a:srgbClr val="FFFFFF"/>
                </a:solidFill>
                <a:latin typeface="DM Sans"/>
              </a:rPr>
              <a:t>Software Test Description: Provides intricate details of each test case, including inputs and expected outcomes.</a:t>
            </a:r>
          </a:p>
          <a:p>
            <a:pPr algn="ctr">
              <a:lnSpc>
                <a:spcPts val="3132"/>
              </a:lnSpc>
            </a:pPr>
            <a:endParaRPr lang="en-US" sz="2145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5041" y="4924039"/>
            <a:ext cx="1458159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STD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TextBox 4"/>
          <p:cNvSpPr txBox="1"/>
          <p:nvPr/>
        </p:nvSpPr>
        <p:spPr>
          <a:xfrm>
            <a:off x="6248400" y="387523"/>
            <a:ext cx="57912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TestRail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47EFC-B619-CFDE-3A49-21040FB0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38300"/>
            <a:ext cx="13370653" cy="83439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A5C1ED1E-BD7F-A847-3D9A-08A5AA753B53}"/>
              </a:ext>
            </a:extLst>
          </p:cNvPr>
          <p:cNvSpPr txBox="1"/>
          <p:nvPr/>
        </p:nvSpPr>
        <p:spPr>
          <a:xfrm>
            <a:off x="16359954" y="-1131259"/>
            <a:ext cx="2970710" cy="30135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31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6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533400" y="571500"/>
            <a:ext cx="2972655" cy="902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Bugs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1634819"/>
            <a:ext cx="13393533" cy="54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Failed to retrieve the deleted epic using the UNDO button (UI test).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BFE7EA-F629-3B14-A50B-EEBDA4260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736" y="3820817"/>
            <a:ext cx="5795142" cy="5664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D11497-3A4B-71EC-7628-0162239B3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1" y="3814467"/>
            <a:ext cx="5495306" cy="5664914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6F2D7F2-6FF3-BA0F-C3C0-42D54689BF60}"/>
              </a:ext>
            </a:extLst>
          </p:cNvPr>
          <p:cNvSpPr txBox="1"/>
          <p:nvPr/>
        </p:nvSpPr>
        <p:spPr>
          <a:xfrm>
            <a:off x="787400" y="2845425"/>
            <a:ext cx="13393533" cy="58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0149" lvl="1">
              <a:lnSpc>
                <a:spcPts val="4465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Bug Report : </a:t>
            </a:r>
          </a:p>
        </p:txBody>
      </p:sp>
    </p:spTree>
    <p:extLst>
      <p:ext uri="{BB962C8B-B14F-4D97-AF65-F5344CB8AC3E}">
        <p14:creationId xmlns:p14="http://schemas.microsoft.com/office/powerpoint/2010/main" val="91132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3" name="Freeform 3"/>
          <p:cNvSpPr/>
          <p:nvPr/>
        </p:nvSpPr>
        <p:spPr>
          <a:xfrm>
            <a:off x="14195777" y="-623367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5" name="TextBox 5"/>
          <p:cNvSpPr txBox="1"/>
          <p:nvPr/>
        </p:nvSpPr>
        <p:spPr>
          <a:xfrm>
            <a:off x="2057400" y="1485900"/>
            <a:ext cx="8117425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What I Test? </a:t>
            </a:r>
          </a:p>
        </p:txBody>
      </p:sp>
      <p:sp>
        <p:nvSpPr>
          <p:cNvPr id="6" name="Freeform 6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4038601" y="3455373"/>
            <a:ext cx="7543800" cy="2853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E2E test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Negative / Positive tests</a:t>
            </a: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endParaRPr lang="en-US" sz="3058" dirty="0">
              <a:solidFill>
                <a:srgbClr val="FFFFFF"/>
              </a:solidFill>
              <a:latin typeface="DM Sans"/>
            </a:endParaRPr>
          </a:p>
          <a:p>
            <a:pPr marL="660299" lvl="1" indent="-330150">
              <a:lnSpc>
                <a:spcPts val="4465"/>
              </a:lnSpc>
              <a:buFont typeface="Arial"/>
              <a:buChar char="•"/>
            </a:pPr>
            <a:r>
              <a:rPr lang="en-US" sz="3058" dirty="0">
                <a:solidFill>
                  <a:srgbClr val="FFFFFF"/>
                </a:solidFill>
                <a:latin typeface="DM Sans"/>
              </a:rPr>
              <a:t>Functional and Non Functional  tests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597</Words>
  <Application>Microsoft Office PowerPoint</Application>
  <PresentationFormat>Custom</PresentationFormat>
  <Paragraphs>101</Paragraphs>
  <Slides>24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DM Sans</vt:lpstr>
      <vt:lpstr>Calibri</vt:lpstr>
      <vt:lpstr>Aptos</vt:lpstr>
      <vt:lpstr>Now Bold</vt:lpstr>
      <vt:lpstr>DM Sans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Mohammad Khayyo</dc:title>
  <cp:lastModifiedBy>Mohammad Khayyo</cp:lastModifiedBy>
  <cp:revision>12</cp:revision>
  <dcterms:created xsi:type="dcterms:W3CDTF">2006-08-16T00:00:00Z</dcterms:created>
  <dcterms:modified xsi:type="dcterms:W3CDTF">2024-04-03T10:37:02Z</dcterms:modified>
  <dc:identifier>DAGAqPlxbf8</dc:identifier>
</cp:coreProperties>
</file>